
<file path=[Content_Types].xml><?xml version="1.0" encoding="utf-8"?>
<Types xmlns="http://schemas.openxmlformats.org/package/2006/content-types">
  <Default Extension="png" ContentType="image/png"/>
  <Default Extension="jfif" ContentType="image/jpe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461" r:id="rId3"/>
    <p:sldId id="262" r:id="rId4"/>
    <p:sldId id="57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C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6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CF68E-F330-44AC-8CB4-D8D83F04DE17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43E7D-521F-4006-871C-8D867CE176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29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57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55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56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77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81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94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17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45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28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93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42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9DB255D-C3C4-45C5-8971-11CD70FC2835}" type="datetimeFigureOut">
              <a:rPr lang="it-IT" smtClean="0"/>
              <a:t>23/07/2024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DEEE159-9C5F-4B30-887A-988FCBD8155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39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svg"/><Relationship Id="rId18" Type="http://schemas.openxmlformats.org/officeDocument/2006/relationships/image" Target="../media/image13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0.png"/><Relationship Id="rId17" Type="http://schemas.openxmlformats.org/officeDocument/2006/relationships/image" Target="../media/image19.svg"/><Relationship Id="rId2" Type="http://schemas.openxmlformats.org/officeDocument/2006/relationships/image" Target="../media/image4.png"/><Relationship Id="rId16" Type="http://schemas.openxmlformats.org/officeDocument/2006/relationships/image" Target="../media/image12.png"/><Relationship Id="rId20" Type="http://schemas.microsoft.com/office/2007/relationships/hdphoto" Target="../media/hdphoto1.wd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9.jfif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8.png"/><Relationship Id="rId19" Type="http://schemas.openxmlformats.org/officeDocument/2006/relationships/image" Target="../media/image14.png"/><Relationship Id="rId4" Type="http://schemas.openxmlformats.org/officeDocument/2006/relationships/image" Target="../media/image5.png"/><Relationship Id="rId9" Type="http://schemas.openxmlformats.org/officeDocument/2006/relationships/image" Target="../media/image11.sv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0.png"/><Relationship Id="rId3" Type="http://schemas.openxmlformats.org/officeDocument/2006/relationships/image" Target="../media/image5.svg"/><Relationship Id="rId7" Type="http://schemas.openxmlformats.org/officeDocument/2006/relationships/image" Target="../media/image15.svg"/><Relationship Id="rId12" Type="http://schemas.openxmlformats.org/officeDocument/2006/relationships/image" Target="../media/image13.png"/><Relationship Id="rId2" Type="http://schemas.openxmlformats.org/officeDocument/2006/relationships/image" Target="../media/image15.png"/><Relationship Id="rId16" Type="http://schemas.openxmlformats.org/officeDocument/2006/relationships/image" Target="../media/image25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11" Type="http://schemas.openxmlformats.org/officeDocument/2006/relationships/image" Target="../media/image19.svg"/><Relationship Id="rId5" Type="http://schemas.openxmlformats.org/officeDocument/2006/relationships/image" Target="../media/image23.svg"/><Relationship Id="rId15" Type="http://schemas.openxmlformats.org/officeDocument/2006/relationships/image" Target="../media/image21.png"/><Relationship Id="rId10" Type="http://schemas.openxmlformats.org/officeDocument/2006/relationships/image" Target="../media/image19.png"/><Relationship Id="rId4" Type="http://schemas.openxmlformats.org/officeDocument/2006/relationships/image" Target="../media/image16.png"/><Relationship Id="rId9" Type="http://schemas.openxmlformats.org/officeDocument/2006/relationships/image" Target="../media/image17.svg"/><Relationship Id="rId1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8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6.png"/><Relationship Id="rId5" Type="http://schemas.openxmlformats.org/officeDocument/2006/relationships/image" Target="../media/image9.svg"/><Relationship Id="rId10" Type="http://schemas.openxmlformats.org/officeDocument/2006/relationships/image" Target="../media/image25.png"/><Relationship Id="rId4" Type="http://schemas.openxmlformats.org/officeDocument/2006/relationships/image" Target="../media/image23.png"/><Relationship Id="rId9" Type="http://schemas.openxmlformats.org/officeDocument/2006/relationships/image" Target="../media/image9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B24EDA8-DF72-4C37-9EC2-D92134F72F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6F64638-3523-4975-845C-48099809A6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3E0A13E-29BE-43CE-9DFB-5ED3580B2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>
            <a:normAutofit/>
          </a:bodyPr>
          <a:lstStyle/>
          <a:p>
            <a:r>
              <a:rPr lang="it-IT" sz="31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Programma sistemi informativi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EA9EEAEA-57BF-4103-B734-34AD4BEC5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276" y="1474487"/>
            <a:ext cx="10917644" cy="163764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A046F70-04DA-4509-A661-28463B63FF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8406507" y="5220212"/>
            <a:ext cx="0" cy="91440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ottotitolo 2">
            <a:extLst>
              <a:ext uri="{FF2B5EF4-FFF2-40B4-BE49-F238E27FC236}">
                <a16:creationId xmlns:a16="http://schemas.microsoft.com/office/drawing/2014/main" xmlns="" id="{A526C903-9BE1-8BAF-C826-778C08955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>
            <a:normAutofit/>
          </a:bodyPr>
          <a:lstStyle/>
          <a:p>
            <a:endParaRPr lang="it-IT" sz="12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85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lemento grafico 6" descr="Database con riempimento a tinta unita">
            <a:extLst>
              <a:ext uri="{FF2B5EF4-FFF2-40B4-BE49-F238E27FC236}">
                <a16:creationId xmlns:a16="http://schemas.microsoft.com/office/drawing/2014/main" xmlns="" id="{6552E96C-6193-4D52-8408-A788797895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964767" y="2107954"/>
            <a:ext cx="914400" cy="914400"/>
          </a:xfrm>
          <a:prstGeom prst="rect">
            <a:avLst/>
          </a:prstGeom>
        </p:spPr>
      </p:pic>
      <p:pic>
        <p:nvPicPr>
          <p:cNvPr id="9" name="Elemento grafico 8" descr="Grafico a barre con riempimento a tinta unita">
            <a:extLst>
              <a:ext uri="{FF2B5EF4-FFF2-40B4-BE49-F238E27FC236}">
                <a16:creationId xmlns:a16="http://schemas.microsoft.com/office/drawing/2014/main" xmlns="" id="{DEFE1F5C-4859-415A-96F1-16DCE0C9AA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701705" y="5046425"/>
            <a:ext cx="914400" cy="914400"/>
          </a:xfrm>
          <a:prstGeom prst="rect">
            <a:avLst/>
          </a:prstGeom>
        </p:spPr>
      </p:pic>
      <p:pic>
        <p:nvPicPr>
          <p:cNvPr id="11" name="Elemento grafico 10" descr="Presentazione con grafico a torta con riempimento a tinta unita">
            <a:extLst>
              <a:ext uri="{FF2B5EF4-FFF2-40B4-BE49-F238E27FC236}">
                <a16:creationId xmlns:a16="http://schemas.microsoft.com/office/drawing/2014/main" xmlns="" id="{416C9DF7-5FF2-488B-B633-7C719F3F8B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328663" y="5034331"/>
            <a:ext cx="914400" cy="914400"/>
          </a:xfrm>
          <a:prstGeom prst="rect">
            <a:avLst/>
          </a:prstGeom>
        </p:spPr>
      </p:pic>
      <p:pic>
        <p:nvPicPr>
          <p:cNvPr id="13" name="Elemento grafico 12" descr="Intelligenza artificiale con riempimento a tinta unita">
            <a:extLst>
              <a:ext uri="{FF2B5EF4-FFF2-40B4-BE49-F238E27FC236}">
                <a16:creationId xmlns:a16="http://schemas.microsoft.com/office/drawing/2014/main" xmlns="" id="{DB95F67D-96BF-47CB-A239-BB9BD02CD42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34447" y="5034871"/>
            <a:ext cx="914400" cy="914400"/>
          </a:xfrm>
          <a:prstGeom prst="rect">
            <a:avLst/>
          </a:prstGeom>
        </p:spPr>
      </p:pic>
      <p:pic>
        <p:nvPicPr>
          <p:cNvPr id="15" name="Immagine 14" descr="Immagine che contiene tavolo&#10;&#10;Descrizione generata automaticamente">
            <a:extLst>
              <a:ext uri="{FF2B5EF4-FFF2-40B4-BE49-F238E27FC236}">
                <a16:creationId xmlns:a16="http://schemas.microsoft.com/office/drawing/2014/main" xmlns="" id="{AE670B70-ED5B-4503-BAD7-C102D45C3A3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098" y="5128196"/>
            <a:ext cx="1377069" cy="726670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2FA2B23-FBFA-402C-9439-A33329F2A042}"/>
              </a:ext>
            </a:extLst>
          </p:cNvPr>
          <p:cNvPicPr>
            <a:picLocks noChangeAspect="1"/>
          </p:cNvPicPr>
          <p:nvPr/>
        </p:nvPicPr>
        <p:blipFill>
          <a:blip r:embed="rId11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347" y="5034871"/>
            <a:ext cx="1697695" cy="914400"/>
          </a:xfrm>
          <a:prstGeom prst="rect">
            <a:avLst/>
          </a:prstGeom>
        </p:spPr>
      </p:pic>
      <p:pic>
        <p:nvPicPr>
          <p:cNvPr id="20" name="Elemento grafico 19" descr="Database con riempimento a tinta unita">
            <a:extLst>
              <a:ext uri="{FF2B5EF4-FFF2-40B4-BE49-F238E27FC236}">
                <a16:creationId xmlns:a16="http://schemas.microsoft.com/office/drawing/2014/main" xmlns="" id="{34939884-5CEC-4062-A6CC-C51CBF7D3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7185" y="2111038"/>
            <a:ext cx="914400" cy="914400"/>
          </a:xfrm>
          <a:prstGeom prst="rect">
            <a:avLst/>
          </a:prstGeom>
        </p:spPr>
      </p:pic>
      <p:pic>
        <p:nvPicPr>
          <p:cNvPr id="21" name="Elemento grafico 20" descr="Database con riempimento a tinta unita">
            <a:extLst>
              <a:ext uri="{FF2B5EF4-FFF2-40B4-BE49-F238E27FC236}">
                <a16:creationId xmlns:a16="http://schemas.microsoft.com/office/drawing/2014/main" xmlns="" id="{8F3DBFB5-618F-47BA-9513-3328F1C4D5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50107" y="2112990"/>
            <a:ext cx="914400" cy="914400"/>
          </a:xfrm>
          <a:prstGeom prst="rect">
            <a:avLst/>
          </a:prstGeom>
        </p:spPr>
      </p:pic>
      <p:pic>
        <p:nvPicPr>
          <p:cNvPr id="22" name="Elemento grafico 21" descr="Database con riempimento a tinta unita">
            <a:extLst>
              <a:ext uri="{FF2B5EF4-FFF2-40B4-BE49-F238E27FC236}">
                <a16:creationId xmlns:a16="http://schemas.microsoft.com/office/drawing/2014/main" xmlns="" id="{47EBE80D-3A19-4A2A-B92F-F7C9AD169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564015" y="2123037"/>
            <a:ext cx="914400" cy="914400"/>
          </a:xfrm>
          <a:prstGeom prst="rect">
            <a:avLst/>
          </a:prstGeom>
        </p:spPr>
      </p:pic>
      <p:pic>
        <p:nvPicPr>
          <p:cNvPr id="23" name="Elemento grafico 22" descr="Database con riempimento a tinta unita">
            <a:extLst>
              <a:ext uri="{FF2B5EF4-FFF2-40B4-BE49-F238E27FC236}">
                <a16:creationId xmlns:a16="http://schemas.microsoft.com/office/drawing/2014/main" xmlns="" id="{696C35AD-6880-4020-AFC0-0833D12C87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380219" y="2104743"/>
            <a:ext cx="914400" cy="914400"/>
          </a:xfrm>
          <a:prstGeom prst="rect">
            <a:avLst/>
          </a:prstGeom>
        </p:spPr>
      </p:pic>
      <p:sp>
        <p:nvSpPr>
          <p:cNvPr id="24" name="Rettangolo 23">
            <a:extLst>
              <a:ext uri="{FF2B5EF4-FFF2-40B4-BE49-F238E27FC236}">
                <a16:creationId xmlns:a16="http://schemas.microsoft.com/office/drawing/2014/main" xmlns="" id="{4919E299-5734-4116-B3F3-0D8855ED1F87}"/>
              </a:ext>
            </a:extLst>
          </p:cNvPr>
          <p:cNvSpPr/>
          <p:nvPr/>
        </p:nvSpPr>
        <p:spPr>
          <a:xfrm>
            <a:off x="3482904" y="4955540"/>
            <a:ext cx="1429347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BB9AD4E7-BB52-4287-9367-10FFA26B98B6}"/>
              </a:ext>
            </a:extLst>
          </p:cNvPr>
          <p:cNvSpPr txBox="1"/>
          <p:nvPr/>
        </p:nvSpPr>
        <p:spPr>
          <a:xfrm>
            <a:off x="3482903" y="6104290"/>
            <a:ext cx="14293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Tool per costruzione dashboard dinamiche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xmlns="" id="{205FB90D-12AB-4A7B-8D2F-05107BF064E1}"/>
              </a:ext>
            </a:extLst>
          </p:cNvPr>
          <p:cNvSpPr/>
          <p:nvPr/>
        </p:nvSpPr>
        <p:spPr>
          <a:xfrm>
            <a:off x="6468232" y="4955257"/>
            <a:ext cx="1843385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F8564760-605B-49AB-BC51-80D1559D25E7}"/>
              </a:ext>
            </a:extLst>
          </p:cNvPr>
          <p:cNvSpPr txBox="1"/>
          <p:nvPr/>
        </p:nvSpPr>
        <p:spPr>
          <a:xfrm>
            <a:off x="6468231" y="5955021"/>
            <a:ext cx="1843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Tool di simulazione ibrida general </a:t>
            </a:r>
            <a:r>
              <a:rPr lang="it-IT" sz="1100" b="1" dirty="0" err="1"/>
              <a:t>purpose</a:t>
            </a:r>
            <a:r>
              <a:rPr lang="it-IT" sz="1100" b="1" dirty="0"/>
              <a:t> (Discrete event-Agent </a:t>
            </a:r>
            <a:r>
              <a:rPr lang="it-IT" sz="1100" b="1" dirty="0" err="1"/>
              <a:t>Based</a:t>
            </a:r>
            <a:r>
              <a:rPr lang="it-IT" sz="1100" b="1" dirty="0"/>
              <a:t>- System Dynamics)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xmlns="" id="{206BC86C-86DE-4348-840F-59B9973D383E}"/>
              </a:ext>
            </a:extLst>
          </p:cNvPr>
          <p:cNvSpPr/>
          <p:nvPr/>
        </p:nvSpPr>
        <p:spPr>
          <a:xfrm>
            <a:off x="8377818" y="4955000"/>
            <a:ext cx="1609493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3E061B02-616E-4C40-9C4C-7D4C06B28C50}"/>
              </a:ext>
            </a:extLst>
          </p:cNvPr>
          <p:cNvSpPr txBox="1"/>
          <p:nvPr/>
        </p:nvSpPr>
        <p:spPr>
          <a:xfrm>
            <a:off x="8377817" y="5968959"/>
            <a:ext cx="160949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Tool di ottimizzazione matematica (MIP solver e algoritmi euristici)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xmlns="" id="{E30A6A13-C62F-4F64-A151-0D1149D3C0AA}"/>
              </a:ext>
            </a:extLst>
          </p:cNvPr>
          <p:cNvSpPr/>
          <p:nvPr/>
        </p:nvSpPr>
        <p:spPr>
          <a:xfrm>
            <a:off x="4972683" y="4955000"/>
            <a:ext cx="1429347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xmlns="" id="{C2090349-13EF-41DC-ADA0-DB207E23146E}"/>
              </a:ext>
            </a:extLst>
          </p:cNvPr>
          <p:cNvSpPr txBox="1"/>
          <p:nvPr/>
        </p:nvSpPr>
        <p:spPr>
          <a:xfrm>
            <a:off x="4972682" y="6103750"/>
            <a:ext cx="142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AI &amp; ML</a:t>
            </a: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xmlns="" id="{2A452BAC-8283-43EA-BF30-3B0096281B64}"/>
              </a:ext>
            </a:extLst>
          </p:cNvPr>
          <p:cNvSpPr/>
          <p:nvPr/>
        </p:nvSpPr>
        <p:spPr>
          <a:xfrm>
            <a:off x="1981467" y="4955000"/>
            <a:ext cx="1429347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xmlns="" id="{3B71ECA6-BAF1-4C9C-A235-3D27E2E13133}"/>
              </a:ext>
            </a:extLst>
          </p:cNvPr>
          <p:cNvSpPr txBox="1"/>
          <p:nvPr/>
        </p:nvSpPr>
        <p:spPr>
          <a:xfrm>
            <a:off x="2019174" y="6103750"/>
            <a:ext cx="142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Reportistica statica</a:t>
            </a:r>
          </a:p>
        </p:txBody>
      </p:sp>
      <p:pic>
        <p:nvPicPr>
          <p:cNvPr id="28" name="Elemento grafico 27" descr="Database con riempimento a tinta unita">
            <a:extLst>
              <a:ext uri="{FF2B5EF4-FFF2-40B4-BE49-F238E27FC236}">
                <a16:creationId xmlns:a16="http://schemas.microsoft.com/office/drawing/2014/main" xmlns="" id="{2FA4C72C-72DD-488A-AA61-4925FDA0F3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98188" y="2107361"/>
            <a:ext cx="914400" cy="914400"/>
          </a:xfrm>
          <a:prstGeom prst="rect">
            <a:avLst/>
          </a:prstGeom>
        </p:spPr>
      </p:pic>
      <p:pic>
        <p:nvPicPr>
          <p:cNvPr id="29" name="Elemento grafico 28" descr="Database con riempimento a tinta unita">
            <a:extLst>
              <a:ext uri="{FF2B5EF4-FFF2-40B4-BE49-F238E27FC236}">
                <a16:creationId xmlns:a16="http://schemas.microsoft.com/office/drawing/2014/main" xmlns="" id="{ABA6CC13-7959-4166-9ED0-3EE82C4CC6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61739" y="2108097"/>
            <a:ext cx="914400" cy="914400"/>
          </a:xfrm>
          <a:prstGeom prst="rect">
            <a:avLst/>
          </a:prstGeom>
        </p:spPr>
      </p:pic>
      <p:pic>
        <p:nvPicPr>
          <p:cNvPr id="36" name="Elemento grafico 35" descr="Database con riempimento a tinta unita">
            <a:extLst>
              <a:ext uri="{FF2B5EF4-FFF2-40B4-BE49-F238E27FC236}">
                <a16:creationId xmlns:a16="http://schemas.microsoft.com/office/drawing/2014/main" xmlns="" id="{45D51589-BA2E-47CB-947F-3EB1EAB46F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14248" y="2108212"/>
            <a:ext cx="914400" cy="914400"/>
          </a:xfrm>
          <a:prstGeom prst="rect">
            <a:avLst/>
          </a:prstGeom>
        </p:spPr>
      </p:pic>
      <p:pic>
        <p:nvPicPr>
          <p:cNvPr id="37" name="Elemento grafico 36" descr="Database con riempimento a tinta unita">
            <a:extLst>
              <a:ext uri="{FF2B5EF4-FFF2-40B4-BE49-F238E27FC236}">
                <a16:creationId xmlns:a16="http://schemas.microsoft.com/office/drawing/2014/main" xmlns="" id="{5C01353C-7B3A-42ED-9608-ACE8E1F06C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203555" y="2101611"/>
            <a:ext cx="914400" cy="914400"/>
          </a:xfrm>
          <a:prstGeom prst="rect">
            <a:avLst/>
          </a:prstGeom>
        </p:spPr>
      </p:pic>
      <p:sp>
        <p:nvSpPr>
          <p:cNvPr id="38" name="Rettangolo 37">
            <a:extLst>
              <a:ext uri="{FF2B5EF4-FFF2-40B4-BE49-F238E27FC236}">
                <a16:creationId xmlns:a16="http://schemas.microsoft.com/office/drawing/2014/main" xmlns="" id="{06405FB6-3913-4020-BE08-AAEC2CD866B1}"/>
              </a:ext>
            </a:extLst>
          </p:cNvPr>
          <p:cNvSpPr/>
          <p:nvPr/>
        </p:nvSpPr>
        <p:spPr>
          <a:xfrm>
            <a:off x="552275" y="1511734"/>
            <a:ext cx="5581551" cy="1468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xmlns="" id="{916FD862-2ABB-4C5B-A656-917DEF46E2B6}"/>
              </a:ext>
            </a:extLst>
          </p:cNvPr>
          <p:cNvSpPr/>
          <p:nvPr/>
        </p:nvSpPr>
        <p:spPr>
          <a:xfrm>
            <a:off x="6263036" y="1511733"/>
            <a:ext cx="5581551" cy="1468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xmlns="" id="{E6F0E392-CBC5-4C89-9858-A07A9CBAA61F}"/>
              </a:ext>
            </a:extLst>
          </p:cNvPr>
          <p:cNvSpPr txBox="1"/>
          <p:nvPr/>
        </p:nvSpPr>
        <p:spPr>
          <a:xfrm>
            <a:off x="6130613" y="1842342"/>
            <a:ext cx="142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CCE reparto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xmlns="" id="{9141186B-9FF0-459F-ABA5-8BD292FC5EF5}"/>
              </a:ext>
            </a:extLst>
          </p:cNvPr>
          <p:cNvSpPr txBox="1"/>
          <p:nvPr/>
        </p:nvSpPr>
        <p:spPr>
          <a:xfrm>
            <a:off x="7299397" y="1757703"/>
            <a:ext cx="10738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CCE ambulatoriale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5BA9B5DF-869A-400F-9279-AD229F8D4478}"/>
              </a:ext>
            </a:extLst>
          </p:cNvPr>
          <p:cNvSpPr txBox="1"/>
          <p:nvPr/>
        </p:nvSpPr>
        <p:spPr>
          <a:xfrm>
            <a:off x="8213797" y="1778612"/>
            <a:ext cx="11669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CCE area intensiva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4ACDE888-3F56-424B-967E-76C122773D00}"/>
              </a:ext>
            </a:extLst>
          </p:cNvPr>
          <p:cNvSpPr txBox="1"/>
          <p:nvPr/>
        </p:nvSpPr>
        <p:spPr>
          <a:xfrm>
            <a:off x="9081062" y="1778612"/>
            <a:ext cx="1166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PACS</a:t>
            </a:r>
          </a:p>
        </p:txBody>
      </p:sp>
      <p:pic>
        <p:nvPicPr>
          <p:cNvPr id="44" name="Elemento grafico 43" descr="Database con riempimento a tinta unita">
            <a:extLst>
              <a:ext uri="{FF2B5EF4-FFF2-40B4-BE49-F238E27FC236}">
                <a16:creationId xmlns:a16="http://schemas.microsoft.com/office/drawing/2014/main" xmlns="" id="{36261BA3-7DB0-4657-807A-795E742BFF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732269" y="2084326"/>
            <a:ext cx="914400" cy="914400"/>
          </a:xfrm>
          <a:prstGeom prst="rect">
            <a:avLst/>
          </a:prstGeom>
        </p:spPr>
      </p:pic>
      <p:sp>
        <p:nvSpPr>
          <p:cNvPr id="45" name="CasellaDiTesto 44">
            <a:extLst>
              <a:ext uri="{FF2B5EF4-FFF2-40B4-BE49-F238E27FC236}">
                <a16:creationId xmlns:a16="http://schemas.microsoft.com/office/drawing/2014/main" xmlns="" id="{C865E4F9-FD8F-4B5B-84F7-5DBA351D3E94}"/>
              </a:ext>
            </a:extLst>
          </p:cNvPr>
          <p:cNvSpPr txBox="1"/>
          <p:nvPr/>
        </p:nvSpPr>
        <p:spPr>
          <a:xfrm>
            <a:off x="10609776" y="1751900"/>
            <a:ext cx="1166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App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xmlns="" id="{10E75A7D-987C-4FDF-9051-49EC85BC7DF4}"/>
              </a:ext>
            </a:extLst>
          </p:cNvPr>
          <p:cNvSpPr txBox="1"/>
          <p:nvPr/>
        </p:nvSpPr>
        <p:spPr>
          <a:xfrm>
            <a:off x="9841653" y="2359911"/>
            <a:ext cx="1166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…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xmlns="" id="{CDB7E15D-593D-49ED-B146-E31556043E5F}"/>
              </a:ext>
            </a:extLst>
          </p:cNvPr>
          <p:cNvSpPr txBox="1"/>
          <p:nvPr/>
        </p:nvSpPr>
        <p:spPr>
          <a:xfrm>
            <a:off x="6263036" y="1517002"/>
            <a:ext cx="5578883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Fonti dati a prevalente indirizzo clinico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xmlns="" id="{5D5DC2DD-D85A-46F9-87D2-7B4D8387A388}"/>
              </a:ext>
            </a:extLst>
          </p:cNvPr>
          <p:cNvSpPr txBox="1"/>
          <p:nvPr/>
        </p:nvSpPr>
        <p:spPr>
          <a:xfrm>
            <a:off x="551730" y="1518437"/>
            <a:ext cx="5578883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Fonti dati a prevalente indirizzo amministrativo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xmlns="" id="{AEE34983-2266-4FC4-9962-2E37199D4F03}"/>
              </a:ext>
            </a:extLst>
          </p:cNvPr>
          <p:cNvSpPr txBox="1"/>
          <p:nvPr/>
        </p:nvSpPr>
        <p:spPr>
          <a:xfrm>
            <a:off x="928946" y="1872677"/>
            <a:ext cx="142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ADT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xmlns="" id="{EABBD5EA-BF27-469E-87DA-E5E9727FEB32}"/>
              </a:ext>
            </a:extLst>
          </p:cNvPr>
          <p:cNvSpPr txBox="1"/>
          <p:nvPr/>
        </p:nvSpPr>
        <p:spPr>
          <a:xfrm>
            <a:off x="1725332" y="1873573"/>
            <a:ext cx="142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PS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EE62BB9A-51A6-4BAF-B069-F787A07E7C34}"/>
              </a:ext>
            </a:extLst>
          </p:cNvPr>
          <p:cNvSpPr txBox="1"/>
          <p:nvPr/>
        </p:nvSpPr>
        <p:spPr>
          <a:xfrm>
            <a:off x="2776399" y="1798066"/>
            <a:ext cx="9420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Sala operatoria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xmlns="" id="{466FE7A8-05E1-4120-B612-DB46DA0086D4}"/>
              </a:ext>
            </a:extLst>
          </p:cNvPr>
          <p:cNvSpPr txBox="1"/>
          <p:nvPr/>
        </p:nvSpPr>
        <p:spPr>
          <a:xfrm>
            <a:off x="3532122" y="1780047"/>
            <a:ext cx="9420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Lista di attesa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205F915D-8CAF-4923-AC5A-EF80E42B48DC}"/>
              </a:ext>
            </a:extLst>
          </p:cNvPr>
          <p:cNvSpPr txBox="1"/>
          <p:nvPr/>
        </p:nvSpPr>
        <p:spPr>
          <a:xfrm>
            <a:off x="4287505" y="1890252"/>
            <a:ext cx="1038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Ambulatoriale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xmlns="" id="{B41ABBAC-97AB-4CDA-BF96-8D9DAD9B2BD9}"/>
              </a:ext>
            </a:extLst>
          </p:cNvPr>
          <p:cNvSpPr txBox="1"/>
          <p:nvPr/>
        </p:nvSpPr>
        <p:spPr>
          <a:xfrm>
            <a:off x="4955473" y="2304595"/>
            <a:ext cx="1166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…</a:t>
            </a:r>
          </a:p>
        </p:txBody>
      </p:sp>
      <p:pic>
        <p:nvPicPr>
          <p:cNvPr id="4" name="Elemento grafico 3" descr="Filtro con riempimento a tinta unita">
            <a:extLst>
              <a:ext uri="{FF2B5EF4-FFF2-40B4-BE49-F238E27FC236}">
                <a16:creationId xmlns:a16="http://schemas.microsoft.com/office/drawing/2014/main" xmlns="" id="{1FF652B3-C11C-4482-A8D9-79F6582FB7E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104297" y="3749890"/>
            <a:ext cx="596913" cy="596913"/>
          </a:xfrm>
          <a:prstGeom prst="rect">
            <a:avLst/>
          </a:prstGeom>
        </p:spPr>
      </p:pic>
      <p:pic>
        <p:nvPicPr>
          <p:cNvPr id="8" name="Elemento grafico 7" descr="Ingranaggi con riempimento a tinta unita">
            <a:extLst>
              <a:ext uri="{FF2B5EF4-FFF2-40B4-BE49-F238E27FC236}">
                <a16:creationId xmlns:a16="http://schemas.microsoft.com/office/drawing/2014/main" xmlns="" id="{4E7054C6-4ED9-4280-907D-11C0BA87C5D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06007" y="3808060"/>
            <a:ext cx="557029" cy="557029"/>
          </a:xfrm>
          <a:prstGeom prst="rect">
            <a:avLst/>
          </a:prstGeom>
        </p:spPr>
      </p:pic>
      <p:pic>
        <p:nvPicPr>
          <p:cNvPr id="12" name="Elemento grafico 11" descr="Carriola con riempimento a tinta unita">
            <a:extLst>
              <a:ext uri="{FF2B5EF4-FFF2-40B4-BE49-F238E27FC236}">
                <a16:creationId xmlns:a16="http://schemas.microsoft.com/office/drawing/2014/main" xmlns="" id="{1A9AAF1D-1B42-4D85-91CF-EA05AA484E8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6169779" y="3683645"/>
            <a:ext cx="741646" cy="741646"/>
          </a:xfrm>
          <a:prstGeom prst="rect">
            <a:avLst/>
          </a:prstGeom>
        </p:spPr>
      </p:pic>
      <p:sp>
        <p:nvSpPr>
          <p:cNvPr id="55" name="Rettangolo 54">
            <a:extLst>
              <a:ext uri="{FF2B5EF4-FFF2-40B4-BE49-F238E27FC236}">
                <a16:creationId xmlns:a16="http://schemas.microsoft.com/office/drawing/2014/main" xmlns="" id="{181A13F7-404B-4079-961C-CFC1A143EAB1}"/>
              </a:ext>
            </a:extLst>
          </p:cNvPr>
          <p:cNvSpPr/>
          <p:nvPr/>
        </p:nvSpPr>
        <p:spPr>
          <a:xfrm>
            <a:off x="2911778" y="3060437"/>
            <a:ext cx="6162311" cy="1522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xmlns="" id="{6A39040D-ED25-408C-97B5-85CE528A07BB}"/>
              </a:ext>
            </a:extLst>
          </p:cNvPr>
          <p:cNvSpPr txBox="1"/>
          <p:nvPr/>
        </p:nvSpPr>
        <p:spPr>
          <a:xfrm>
            <a:off x="2915411" y="3403620"/>
            <a:ext cx="2077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DATA LAKE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84EAEB5E-CEAF-4D09-BF1F-17021DE91292}"/>
              </a:ext>
            </a:extLst>
          </p:cNvPr>
          <p:cNvSpPr txBox="1"/>
          <p:nvPr/>
        </p:nvSpPr>
        <p:spPr>
          <a:xfrm>
            <a:off x="2911778" y="3074881"/>
            <a:ext cx="6169168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PIATTAFORMA DATI AZIENDALE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5CE0069E-6EFC-402D-B768-AF92C7AACDC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634" y="3696272"/>
            <a:ext cx="1187310" cy="802818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xmlns="" id="{6D417AF2-B619-4DC5-A1A3-4FE6984A6186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print">
            <a:clrChange>
              <a:clrFrom>
                <a:srgbClr val="E7E7E6"/>
              </a:clrFrom>
              <a:clrTo>
                <a:srgbClr val="E7E7E6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378"/>
          <a:stretch/>
        </p:blipFill>
        <p:spPr>
          <a:xfrm>
            <a:off x="7362747" y="3696271"/>
            <a:ext cx="1445521" cy="802819"/>
          </a:xfrm>
          <a:prstGeom prst="rect">
            <a:avLst/>
          </a:prstGeom>
        </p:spPr>
      </p:pic>
      <p:sp>
        <p:nvSpPr>
          <p:cNvPr id="59" name="Rettangolo 58">
            <a:extLst>
              <a:ext uri="{FF2B5EF4-FFF2-40B4-BE49-F238E27FC236}">
                <a16:creationId xmlns:a16="http://schemas.microsoft.com/office/drawing/2014/main" xmlns="" id="{0B8D4908-6714-4995-A8A4-47F59714E431}"/>
              </a:ext>
            </a:extLst>
          </p:cNvPr>
          <p:cNvSpPr/>
          <p:nvPr/>
        </p:nvSpPr>
        <p:spPr>
          <a:xfrm>
            <a:off x="2911779" y="3336737"/>
            <a:ext cx="2058371" cy="1246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xmlns="" id="{49AEE220-1CBB-438E-A578-7F7A4FE326CD}"/>
              </a:ext>
            </a:extLst>
          </p:cNvPr>
          <p:cNvSpPr/>
          <p:nvPr/>
        </p:nvSpPr>
        <p:spPr>
          <a:xfrm>
            <a:off x="4964203" y="3335815"/>
            <a:ext cx="2058371" cy="12472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xmlns="" id="{8915498A-7839-4513-89A6-2CBFA5BCD54D}"/>
              </a:ext>
            </a:extLst>
          </p:cNvPr>
          <p:cNvSpPr/>
          <p:nvPr/>
        </p:nvSpPr>
        <p:spPr>
          <a:xfrm>
            <a:off x="7022574" y="3335816"/>
            <a:ext cx="2058371" cy="1247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xmlns="" id="{579C74DC-9E73-44E0-A38A-BB2F93B7660C}"/>
              </a:ext>
            </a:extLst>
          </p:cNvPr>
          <p:cNvSpPr txBox="1"/>
          <p:nvPr/>
        </p:nvSpPr>
        <p:spPr>
          <a:xfrm>
            <a:off x="4944838" y="3405772"/>
            <a:ext cx="2077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INGESTION + TRASFORMAZIONE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xmlns="" id="{E1D63478-4617-4921-A355-6B8878955969}"/>
              </a:ext>
            </a:extLst>
          </p:cNvPr>
          <p:cNvSpPr txBox="1"/>
          <p:nvPr/>
        </p:nvSpPr>
        <p:spPr>
          <a:xfrm>
            <a:off x="6996353" y="3378415"/>
            <a:ext cx="2077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DATA WAREHOUSE</a:t>
            </a:r>
          </a:p>
        </p:txBody>
      </p:sp>
      <p:sp>
        <p:nvSpPr>
          <p:cNvPr id="64" name="Rettangolo 63">
            <a:extLst>
              <a:ext uri="{FF2B5EF4-FFF2-40B4-BE49-F238E27FC236}">
                <a16:creationId xmlns:a16="http://schemas.microsoft.com/office/drawing/2014/main" xmlns="" id="{B2E09756-1891-4A23-BB84-77011E2F1B58}"/>
              </a:ext>
            </a:extLst>
          </p:cNvPr>
          <p:cNvSpPr/>
          <p:nvPr/>
        </p:nvSpPr>
        <p:spPr>
          <a:xfrm>
            <a:off x="1981467" y="4699018"/>
            <a:ext cx="8005844" cy="19866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xmlns="" id="{9F0098BB-B2FB-4B3F-B7E6-54C3D3A25364}"/>
              </a:ext>
            </a:extLst>
          </p:cNvPr>
          <p:cNvSpPr txBox="1"/>
          <p:nvPr/>
        </p:nvSpPr>
        <p:spPr>
          <a:xfrm>
            <a:off x="1976264" y="4679542"/>
            <a:ext cx="8005843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PIATTAFORMA ANALYTICS AZIENDALE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xmlns="" id="{6FE41924-A026-FCCD-5EB8-E909E9AE395A}"/>
              </a:ext>
            </a:extLst>
          </p:cNvPr>
          <p:cNvSpPr txBox="1">
            <a:spLocks/>
          </p:cNvSpPr>
          <p:nvPr/>
        </p:nvSpPr>
        <p:spPr>
          <a:xfrm>
            <a:off x="1005236" y="551944"/>
            <a:ext cx="1051560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b="1" dirty="0">
                <a:solidFill>
                  <a:srgbClr val="000000"/>
                </a:solidFill>
                <a:latin typeface="Outfit"/>
                <a:ea typeface="+mn-ea"/>
                <a:cs typeface="+mn-cs"/>
              </a:rPr>
              <a:t>FUTURA ARCHITETTURA SISTEMA</a:t>
            </a:r>
          </a:p>
        </p:txBody>
      </p:sp>
    </p:spTree>
    <p:extLst>
      <p:ext uri="{BB962C8B-B14F-4D97-AF65-F5344CB8AC3E}">
        <p14:creationId xmlns:p14="http://schemas.microsoft.com/office/powerpoint/2010/main" val="266492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lemento grafico 4" descr="Database con riempimento a tinta unita">
            <a:extLst>
              <a:ext uri="{FF2B5EF4-FFF2-40B4-BE49-F238E27FC236}">
                <a16:creationId xmlns:a16="http://schemas.microsoft.com/office/drawing/2014/main" xmlns="" id="{BCBEFAAB-A0EC-E03E-35DB-085D958140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05786" y="6118033"/>
            <a:ext cx="653143" cy="653143"/>
          </a:xfrm>
          <a:prstGeom prst="rect">
            <a:avLst/>
          </a:prstGeom>
        </p:spPr>
      </p:pic>
      <p:pic>
        <p:nvPicPr>
          <p:cNvPr id="6" name="Elemento grafico 5" descr="Database con riempimento a tinta unita">
            <a:extLst>
              <a:ext uri="{FF2B5EF4-FFF2-40B4-BE49-F238E27FC236}">
                <a16:creationId xmlns:a16="http://schemas.microsoft.com/office/drawing/2014/main" xmlns="" id="{278BF009-9306-55D2-B9B1-2CB2C43489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136084" y="6120236"/>
            <a:ext cx="653143" cy="653143"/>
          </a:xfrm>
          <a:prstGeom prst="rect">
            <a:avLst/>
          </a:prstGeom>
        </p:spPr>
      </p:pic>
      <p:pic>
        <p:nvPicPr>
          <p:cNvPr id="7" name="Elemento grafico 6" descr="Database con riempimento a tinta unita">
            <a:extLst>
              <a:ext uri="{FF2B5EF4-FFF2-40B4-BE49-F238E27FC236}">
                <a16:creationId xmlns:a16="http://schemas.microsoft.com/office/drawing/2014/main" xmlns="" id="{C7EFC50E-C2A7-A649-E553-A3794232CE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66743" y="6121630"/>
            <a:ext cx="653143" cy="653143"/>
          </a:xfrm>
          <a:prstGeom prst="rect">
            <a:avLst/>
          </a:prstGeom>
        </p:spPr>
      </p:pic>
      <p:pic>
        <p:nvPicPr>
          <p:cNvPr id="8" name="Elemento grafico 7" descr="Database con riempimento a tinta unita">
            <a:extLst>
              <a:ext uri="{FF2B5EF4-FFF2-40B4-BE49-F238E27FC236}">
                <a16:creationId xmlns:a16="http://schemas.microsoft.com/office/drawing/2014/main" xmlns="" id="{DFDB39B7-ACBC-2205-5D9F-19A6BA0086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48106" y="6128806"/>
            <a:ext cx="653143" cy="653143"/>
          </a:xfrm>
          <a:prstGeom prst="rect">
            <a:avLst/>
          </a:prstGeom>
        </p:spPr>
      </p:pic>
      <p:pic>
        <p:nvPicPr>
          <p:cNvPr id="9" name="Elemento grafico 8" descr="Database con riempimento a tinta unita">
            <a:extLst>
              <a:ext uri="{FF2B5EF4-FFF2-40B4-BE49-F238E27FC236}">
                <a16:creationId xmlns:a16="http://schemas.microsoft.com/office/drawing/2014/main" xmlns="" id="{A61D24F9-8282-5FAE-B0B9-41526B0B4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431109" y="6115739"/>
            <a:ext cx="653143" cy="653143"/>
          </a:xfrm>
          <a:prstGeom prst="rect">
            <a:avLst/>
          </a:prstGeom>
        </p:spPr>
      </p:pic>
      <p:pic>
        <p:nvPicPr>
          <p:cNvPr id="10" name="Elemento grafico 9" descr="Database con riempimento a tinta unita">
            <a:extLst>
              <a:ext uri="{FF2B5EF4-FFF2-40B4-BE49-F238E27FC236}">
                <a16:creationId xmlns:a16="http://schemas.microsoft.com/office/drawing/2014/main" xmlns="" id="{87C65F93-D676-93CB-B3C7-FCBED36ECD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436194" y="4707094"/>
            <a:ext cx="653143" cy="653143"/>
          </a:xfrm>
          <a:prstGeom prst="rect">
            <a:avLst/>
          </a:prstGeom>
        </p:spPr>
      </p:pic>
      <p:pic>
        <p:nvPicPr>
          <p:cNvPr id="11" name="Elemento grafico 10" descr="Database con riempimento a tinta unita">
            <a:extLst>
              <a:ext uri="{FF2B5EF4-FFF2-40B4-BE49-F238E27FC236}">
                <a16:creationId xmlns:a16="http://schemas.microsoft.com/office/drawing/2014/main" xmlns="" id="{1D9BDA3F-8090-2624-B923-99F3437C2F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124444" y="4707620"/>
            <a:ext cx="653143" cy="653143"/>
          </a:xfrm>
          <a:prstGeom prst="rect">
            <a:avLst/>
          </a:prstGeom>
        </p:spPr>
      </p:pic>
      <p:pic>
        <p:nvPicPr>
          <p:cNvPr id="12" name="Elemento grafico 11" descr="Database con riempimento a tinta unita">
            <a:extLst>
              <a:ext uri="{FF2B5EF4-FFF2-40B4-BE49-F238E27FC236}">
                <a16:creationId xmlns:a16="http://schemas.microsoft.com/office/drawing/2014/main" xmlns="" id="{97AEA142-683B-F35A-774B-C71AD7E996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04808" y="4707702"/>
            <a:ext cx="653143" cy="653143"/>
          </a:xfrm>
          <a:prstGeom prst="rect">
            <a:avLst/>
          </a:prstGeom>
        </p:spPr>
      </p:pic>
      <p:pic>
        <p:nvPicPr>
          <p:cNvPr id="13" name="Elemento grafico 12" descr="Database con riempimento a tinta unita">
            <a:extLst>
              <a:ext uri="{FF2B5EF4-FFF2-40B4-BE49-F238E27FC236}">
                <a16:creationId xmlns:a16="http://schemas.microsoft.com/office/drawing/2014/main" xmlns="" id="{7DC4E8E4-30C5-4A05-3294-65246F38D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056392" y="6117824"/>
            <a:ext cx="653143" cy="653143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xmlns="" id="{0795F744-A0DD-F5DA-9D47-18862F4130BE}"/>
              </a:ext>
            </a:extLst>
          </p:cNvPr>
          <p:cNvSpPr/>
          <p:nvPr/>
        </p:nvSpPr>
        <p:spPr>
          <a:xfrm>
            <a:off x="1664136" y="5700487"/>
            <a:ext cx="6966786" cy="10487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F623D121-2232-488A-1D51-C50DE58AAB64}"/>
              </a:ext>
            </a:extLst>
          </p:cNvPr>
          <p:cNvSpPr/>
          <p:nvPr/>
        </p:nvSpPr>
        <p:spPr>
          <a:xfrm>
            <a:off x="1664136" y="4281647"/>
            <a:ext cx="2793816" cy="10487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502AB693-0B0E-3EB4-ED91-85CE6DD464D6}"/>
              </a:ext>
            </a:extLst>
          </p:cNvPr>
          <p:cNvSpPr txBox="1"/>
          <p:nvPr/>
        </p:nvSpPr>
        <p:spPr>
          <a:xfrm>
            <a:off x="2271909" y="4532050"/>
            <a:ext cx="1020962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CCE reparto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44B5E78C-F162-4EF6-0798-9F3F81380F36}"/>
              </a:ext>
            </a:extLst>
          </p:cNvPr>
          <p:cNvSpPr txBox="1"/>
          <p:nvPr/>
        </p:nvSpPr>
        <p:spPr>
          <a:xfrm>
            <a:off x="3079915" y="4457340"/>
            <a:ext cx="767068" cy="33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CCE ambulatoriale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1627CCD6-C10B-2700-2E74-1EC1DC716A56}"/>
              </a:ext>
            </a:extLst>
          </p:cNvPr>
          <p:cNvSpPr txBox="1"/>
          <p:nvPr/>
        </p:nvSpPr>
        <p:spPr>
          <a:xfrm>
            <a:off x="3733057" y="4472275"/>
            <a:ext cx="833513" cy="33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CCE area intensiva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2FA1D83E-608E-93A6-2308-AB9B8F4F77D9}"/>
              </a:ext>
            </a:extLst>
          </p:cNvPr>
          <p:cNvSpPr txBox="1"/>
          <p:nvPr/>
        </p:nvSpPr>
        <p:spPr>
          <a:xfrm>
            <a:off x="4996699" y="5954863"/>
            <a:ext cx="833513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RIS - PACS</a:t>
            </a:r>
          </a:p>
        </p:txBody>
      </p:sp>
      <p:pic>
        <p:nvPicPr>
          <p:cNvPr id="20" name="Elemento grafico 19" descr="Database con riempimento a tinta unita">
            <a:extLst>
              <a:ext uri="{FF2B5EF4-FFF2-40B4-BE49-F238E27FC236}">
                <a16:creationId xmlns:a16="http://schemas.microsoft.com/office/drawing/2014/main" xmlns="" id="{C2DD4F9E-138D-1F35-1745-DB081F6A94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671121" y="6118439"/>
            <a:ext cx="653143" cy="653143"/>
          </a:xfrm>
          <a:prstGeom prst="rect">
            <a:avLst/>
          </a:prstGeom>
        </p:spPr>
      </p:pic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AC163F7-5B2A-E74C-C0D3-0EEE4F65E75B}"/>
              </a:ext>
            </a:extLst>
          </p:cNvPr>
          <p:cNvSpPr txBox="1"/>
          <p:nvPr/>
        </p:nvSpPr>
        <p:spPr>
          <a:xfrm>
            <a:off x="5585667" y="5949033"/>
            <a:ext cx="833513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Genomica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xmlns="" id="{C41BC5D4-3CEA-D8E1-C8E0-9A78F1AB2DE3}"/>
              </a:ext>
            </a:extLst>
          </p:cNvPr>
          <p:cNvSpPr txBox="1"/>
          <p:nvPr/>
        </p:nvSpPr>
        <p:spPr>
          <a:xfrm>
            <a:off x="1664136" y="4285410"/>
            <a:ext cx="2793816" cy="213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Cartelle cliniche informatizzate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xmlns="" id="{3F74E7A0-1624-C48D-0B35-5B3F2537F20D}"/>
              </a:ext>
            </a:extLst>
          </p:cNvPr>
          <p:cNvSpPr txBox="1"/>
          <p:nvPr/>
        </p:nvSpPr>
        <p:spPr>
          <a:xfrm>
            <a:off x="1664768" y="5696950"/>
            <a:ext cx="6966786" cy="213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Fonti informative di supporto al percorso clinico diagnostico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B437A8C9-F3E0-9C11-FF89-AC02930B4FE3}"/>
              </a:ext>
            </a:extLst>
          </p:cNvPr>
          <p:cNvSpPr txBox="1"/>
          <p:nvPr/>
        </p:nvSpPr>
        <p:spPr>
          <a:xfrm>
            <a:off x="1965915" y="5949978"/>
            <a:ext cx="1020962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ADT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E3510DC5-51A4-8487-180F-D977E7C05367}"/>
              </a:ext>
            </a:extLst>
          </p:cNvPr>
          <p:cNvSpPr txBox="1"/>
          <p:nvPr/>
        </p:nvSpPr>
        <p:spPr>
          <a:xfrm>
            <a:off x="2534762" y="5950618"/>
            <a:ext cx="1020962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PS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6F280365-A0A8-073A-2767-F11FE1865C89}"/>
              </a:ext>
            </a:extLst>
          </p:cNvPr>
          <p:cNvSpPr txBox="1"/>
          <p:nvPr/>
        </p:nvSpPr>
        <p:spPr>
          <a:xfrm>
            <a:off x="3285523" y="5896685"/>
            <a:ext cx="672859" cy="33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Sala operatoria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098BDFBC-EA08-F6A8-48BD-1B34990223BD}"/>
              </a:ext>
            </a:extLst>
          </p:cNvPr>
          <p:cNvSpPr txBox="1"/>
          <p:nvPr/>
        </p:nvSpPr>
        <p:spPr>
          <a:xfrm>
            <a:off x="3825325" y="5883815"/>
            <a:ext cx="672859" cy="33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Lista di attesa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7D4A3F29-CBDF-9553-B242-7D10FE116BE1}"/>
              </a:ext>
            </a:extLst>
          </p:cNvPr>
          <p:cNvSpPr txBox="1"/>
          <p:nvPr/>
        </p:nvSpPr>
        <p:spPr>
          <a:xfrm>
            <a:off x="4364885" y="5962532"/>
            <a:ext cx="741585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LIS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6AFA6922-5568-F0C4-2CDD-3098D55C6EA5}"/>
              </a:ext>
            </a:extLst>
          </p:cNvPr>
          <p:cNvSpPr txBox="1"/>
          <p:nvPr/>
        </p:nvSpPr>
        <p:spPr>
          <a:xfrm>
            <a:off x="7726274" y="6275669"/>
            <a:ext cx="833513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…</a:t>
            </a:r>
          </a:p>
        </p:txBody>
      </p:sp>
      <p:pic>
        <p:nvPicPr>
          <p:cNvPr id="31" name="Elemento grafico 30" descr="Database con riempimento a tinta unita">
            <a:extLst>
              <a:ext uri="{FF2B5EF4-FFF2-40B4-BE49-F238E27FC236}">
                <a16:creationId xmlns:a16="http://schemas.microsoft.com/office/drawing/2014/main" xmlns="" id="{BBA10EC4-03FE-2105-C580-CC7BCE7186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73619" y="6115739"/>
            <a:ext cx="653143" cy="653143"/>
          </a:xfrm>
          <a:prstGeom prst="rect">
            <a:avLst/>
          </a:prstGeom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xmlns="" id="{A479F514-25D4-874E-7A7D-582CD0DC2CF8}"/>
              </a:ext>
            </a:extLst>
          </p:cNvPr>
          <p:cNvSpPr txBox="1"/>
          <p:nvPr/>
        </p:nvSpPr>
        <p:spPr>
          <a:xfrm>
            <a:off x="6307395" y="5962532"/>
            <a:ext cx="741585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Diagnostica</a:t>
            </a:r>
          </a:p>
        </p:txBody>
      </p:sp>
      <p:pic>
        <p:nvPicPr>
          <p:cNvPr id="33" name="Elemento grafico 32" descr="Database con riempimento a tinta unita">
            <a:extLst>
              <a:ext uri="{FF2B5EF4-FFF2-40B4-BE49-F238E27FC236}">
                <a16:creationId xmlns:a16="http://schemas.microsoft.com/office/drawing/2014/main" xmlns="" id="{9A57402D-4EEB-AE98-8E57-4923C91310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045817" y="6093929"/>
            <a:ext cx="653143" cy="653143"/>
          </a:xfrm>
          <a:prstGeom prst="rect">
            <a:avLst/>
          </a:prstGeom>
        </p:spPr>
      </p:pic>
      <p:sp>
        <p:nvSpPr>
          <p:cNvPr id="34" name="CasellaDiTesto 33">
            <a:extLst>
              <a:ext uri="{FF2B5EF4-FFF2-40B4-BE49-F238E27FC236}">
                <a16:creationId xmlns:a16="http://schemas.microsoft.com/office/drawing/2014/main" xmlns="" id="{68E18F63-743B-B994-9D1B-2BC1A4618C2C}"/>
              </a:ext>
            </a:extLst>
          </p:cNvPr>
          <p:cNvSpPr txBox="1"/>
          <p:nvPr/>
        </p:nvSpPr>
        <p:spPr>
          <a:xfrm>
            <a:off x="7006808" y="5893096"/>
            <a:ext cx="741585" cy="33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Anatomia patologica</a:t>
            </a:r>
          </a:p>
        </p:txBody>
      </p:sp>
      <p:sp>
        <p:nvSpPr>
          <p:cNvPr id="35" name="Freccia in giù 34">
            <a:extLst>
              <a:ext uri="{FF2B5EF4-FFF2-40B4-BE49-F238E27FC236}">
                <a16:creationId xmlns:a16="http://schemas.microsoft.com/office/drawing/2014/main" xmlns="" id="{F9174381-A932-253B-4295-0C25841580E1}"/>
              </a:ext>
            </a:extLst>
          </p:cNvPr>
          <p:cNvSpPr/>
          <p:nvPr/>
        </p:nvSpPr>
        <p:spPr>
          <a:xfrm rot="10800000">
            <a:off x="3202357" y="5382098"/>
            <a:ext cx="424041" cy="280942"/>
          </a:xfrm>
          <a:prstGeom prst="downArrow">
            <a:avLst>
              <a:gd name="adj1" fmla="val 41560"/>
              <a:gd name="adj2" fmla="val 40445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7" name="Elemento grafico 36" descr="Internet delle cose con riempimento a tinta unita">
            <a:extLst>
              <a:ext uri="{FF2B5EF4-FFF2-40B4-BE49-F238E27FC236}">
                <a16:creationId xmlns:a16="http://schemas.microsoft.com/office/drawing/2014/main" xmlns="" id="{D06C6FDF-8EB0-8286-AA19-3431A13086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23266" y="4287176"/>
            <a:ext cx="653143" cy="653143"/>
          </a:xfrm>
          <a:prstGeom prst="rect">
            <a:avLst/>
          </a:prstGeom>
        </p:spPr>
      </p:pic>
      <p:sp>
        <p:nvSpPr>
          <p:cNvPr id="38" name="Rettangolo 37">
            <a:extLst>
              <a:ext uri="{FF2B5EF4-FFF2-40B4-BE49-F238E27FC236}">
                <a16:creationId xmlns:a16="http://schemas.microsoft.com/office/drawing/2014/main" xmlns="" id="{D670B27F-11FE-EE3C-24CF-8E58132A31FA}"/>
              </a:ext>
            </a:extLst>
          </p:cNvPr>
          <p:cNvSpPr/>
          <p:nvPr/>
        </p:nvSpPr>
        <p:spPr>
          <a:xfrm>
            <a:off x="6083986" y="4004316"/>
            <a:ext cx="1554354" cy="8966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xmlns="" id="{2C40866D-46F5-B445-D97A-0F185A5F2A6D}"/>
              </a:ext>
            </a:extLst>
          </p:cNvPr>
          <p:cNvSpPr txBox="1"/>
          <p:nvPr/>
        </p:nvSpPr>
        <p:spPr>
          <a:xfrm>
            <a:off x="6085344" y="4004135"/>
            <a:ext cx="1554354" cy="3341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Motore di Regole (Clinical </a:t>
            </a:r>
            <a:r>
              <a:rPr lang="it-IT" sz="786" b="1" dirty="0" err="1">
                <a:solidFill>
                  <a:prstClr val="black"/>
                </a:solidFill>
                <a:latin typeface="Calibri" panose="020F0502020204030204"/>
              </a:rPr>
              <a:t>Decision</a:t>
            </a:r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 Support System)</a:t>
            </a:r>
          </a:p>
        </p:txBody>
      </p:sp>
      <p:sp>
        <p:nvSpPr>
          <p:cNvPr id="40" name="Freccia circolare a destra 39">
            <a:extLst>
              <a:ext uri="{FF2B5EF4-FFF2-40B4-BE49-F238E27FC236}">
                <a16:creationId xmlns:a16="http://schemas.microsoft.com/office/drawing/2014/main" xmlns="" id="{F5587363-A5C7-A0DE-66B5-24F0BA8A2100}"/>
              </a:ext>
            </a:extLst>
          </p:cNvPr>
          <p:cNvSpPr/>
          <p:nvPr/>
        </p:nvSpPr>
        <p:spPr>
          <a:xfrm rot="4973202">
            <a:off x="5017984" y="2771877"/>
            <a:ext cx="306294" cy="2339135"/>
          </a:xfrm>
          <a:prstGeom prst="curved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1" name="Freccia circolare a destra 40">
            <a:extLst>
              <a:ext uri="{FF2B5EF4-FFF2-40B4-BE49-F238E27FC236}">
                <a16:creationId xmlns:a16="http://schemas.microsoft.com/office/drawing/2014/main" xmlns="" id="{A1E0AC31-4DB3-3BCC-DB90-4577A66FDFD1}"/>
              </a:ext>
            </a:extLst>
          </p:cNvPr>
          <p:cNvSpPr/>
          <p:nvPr/>
        </p:nvSpPr>
        <p:spPr>
          <a:xfrm rot="15321051">
            <a:off x="5286422" y="4293473"/>
            <a:ext cx="330644" cy="2185395"/>
          </a:xfrm>
          <a:prstGeom prst="curved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42" name="Elemento grafico 41" descr="Filtro con riempimento a tinta unita">
            <a:extLst>
              <a:ext uri="{FF2B5EF4-FFF2-40B4-BE49-F238E27FC236}">
                <a16:creationId xmlns:a16="http://schemas.microsoft.com/office/drawing/2014/main" xmlns="" id="{4CC24FD2-5B38-0319-9F7E-E0B05752E5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980464" y="2608891"/>
            <a:ext cx="426366" cy="426366"/>
          </a:xfrm>
          <a:prstGeom prst="rect">
            <a:avLst/>
          </a:prstGeom>
        </p:spPr>
      </p:pic>
      <p:pic>
        <p:nvPicPr>
          <p:cNvPr id="43" name="Elemento grafico 42" descr="Ingranaggi con riempimento a tinta unita">
            <a:extLst>
              <a:ext uri="{FF2B5EF4-FFF2-40B4-BE49-F238E27FC236}">
                <a16:creationId xmlns:a16="http://schemas.microsoft.com/office/drawing/2014/main" xmlns="" id="{DF075041-E039-D936-2110-A5FCB50D1B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410257" y="2650440"/>
            <a:ext cx="397878" cy="397878"/>
          </a:xfrm>
          <a:prstGeom prst="rect">
            <a:avLst/>
          </a:prstGeom>
        </p:spPr>
      </p:pic>
      <p:pic>
        <p:nvPicPr>
          <p:cNvPr id="44" name="Elemento grafico 43" descr="Carriola con riempimento a tinta unita">
            <a:extLst>
              <a:ext uri="{FF2B5EF4-FFF2-40B4-BE49-F238E27FC236}">
                <a16:creationId xmlns:a16="http://schemas.microsoft.com/office/drawing/2014/main" xmlns="" id="{D30AD27B-827D-B270-1295-8224A32D719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1522" y="2561572"/>
            <a:ext cx="529747" cy="529747"/>
          </a:xfrm>
          <a:prstGeom prst="rect">
            <a:avLst/>
          </a:prstGeom>
        </p:spPr>
      </p:pic>
      <p:sp>
        <p:nvSpPr>
          <p:cNvPr id="45" name="Rettangolo 44">
            <a:extLst>
              <a:ext uri="{FF2B5EF4-FFF2-40B4-BE49-F238E27FC236}">
                <a16:creationId xmlns:a16="http://schemas.microsoft.com/office/drawing/2014/main" xmlns="" id="{E17C81C5-8EA2-735D-9504-2E24F2BD87AD}"/>
              </a:ext>
            </a:extLst>
          </p:cNvPr>
          <p:cNvSpPr/>
          <p:nvPr/>
        </p:nvSpPr>
        <p:spPr>
          <a:xfrm>
            <a:off x="3414379" y="2116423"/>
            <a:ext cx="4401651" cy="13267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xmlns="" id="{6C0802A9-F017-8B3F-A764-AC4236AC3802}"/>
              </a:ext>
            </a:extLst>
          </p:cNvPr>
          <p:cNvSpPr txBox="1"/>
          <p:nvPr/>
        </p:nvSpPr>
        <p:spPr>
          <a:xfrm>
            <a:off x="3416973" y="2361554"/>
            <a:ext cx="1484097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DATA LAKE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xmlns="" id="{5A2110FE-0D92-0958-8480-E9EF123480E1}"/>
              </a:ext>
            </a:extLst>
          </p:cNvPr>
          <p:cNvSpPr txBox="1"/>
          <p:nvPr/>
        </p:nvSpPr>
        <p:spPr>
          <a:xfrm>
            <a:off x="3414378" y="2126740"/>
            <a:ext cx="4406549" cy="213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PIATTAFORMA DATI IRCCS AOU (FINANZIAMENTO PNC DARE)</a:t>
            </a:r>
          </a:p>
        </p:txBody>
      </p:sp>
      <p:pic>
        <p:nvPicPr>
          <p:cNvPr id="48" name="Immagine 47">
            <a:extLst>
              <a:ext uri="{FF2B5EF4-FFF2-40B4-BE49-F238E27FC236}">
                <a16:creationId xmlns:a16="http://schemas.microsoft.com/office/drawing/2014/main" xmlns="" id="{38E8C050-513F-0E52-4650-53FF11BE6F6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989" y="2570591"/>
            <a:ext cx="848079" cy="814704"/>
          </a:xfrm>
          <a:prstGeom prst="rect">
            <a:avLst/>
          </a:prstGeom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xmlns="" id="{16DC3C0C-FA35-FC76-03B8-45E13E17A8AF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clrChange>
              <a:clrFrom>
                <a:srgbClr val="E7E7E6"/>
              </a:clrFrom>
              <a:clrTo>
                <a:srgbClr val="E7E7E6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378"/>
          <a:stretch/>
        </p:blipFill>
        <p:spPr>
          <a:xfrm>
            <a:off x="6593643" y="2570591"/>
            <a:ext cx="1032515" cy="676115"/>
          </a:xfrm>
          <a:prstGeom prst="rect">
            <a:avLst/>
          </a:prstGeom>
        </p:spPr>
      </p:pic>
      <p:sp>
        <p:nvSpPr>
          <p:cNvPr id="50" name="Rettangolo 49">
            <a:extLst>
              <a:ext uri="{FF2B5EF4-FFF2-40B4-BE49-F238E27FC236}">
                <a16:creationId xmlns:a16="http://schemas.microsoft.com/office/drawing/2014/main" xmlns="" id="{4763A93F-2689-7587-018E-958D924B00CB}"/>
              </a:ext>
            </a:extLst>
          </p:cNvPr>
          <p:cNvSpPr/>
          <p:nvPr/>
        </p:nvSpPr>
        <p:spPr>
          <a:xfrm>
            <a:off x="3414380" y="2313780"/>
            <a:ext cx="1470265" cy="1129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xmlns="" id="{B7D67F13-B757-15CF-88CE-056F6B54D2C9}"/>
              </a:ext>
            </a:extLst>
          </p:cNvPr>
          <p:cNvSpPr/>
          <p:nvPr/>
        </p:nvSpPr>
        <p:spPr>
          <a:xfrm>
            <a:off x="4880397" y="2313121"/>
            <a:ext cx="1470265" cy="1129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xmlns="" id="{E880F0AB-6C6A-8EFD-7FE7-E79882EBAE94}"/>
              </a:ext>
            </a:extLst>
          </p:cNvPr>
          <p:cNvSpPr/>
          <p:nvPr/>
        </p:nvSpPr>
        <p:spPr>
          <a:xfrm>
            <a:off x="6350662" y="2313121"/>
            <a:ext cx="1470265" cy="1129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859D23CF-EBEB-E60E-39B9-C40C843C86AC}"/>
              </a:ext>
            </a:extLst>
          </p:cNvPr>
          <p:cNvSpPr txBox="1"/>
          <p:nvPr/>
        </p:nvSpPr>
        <p:spPr>
          <a:xfrm>
            <a:off x="4866564" y="2363091"/>
            <a:ext cx="1484097" cy="33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INGESTION + TRASFORMAZIONE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xmlns="" id="{9603FD6B-7F06-8195-0450-EC0D715989DD}"/>
              </a:ext>
            </a:extLst>
          </p:cNvPr>
          <p:cNvSpPr txBox="1"/>
          <p:nvPr/>
        </p:nvSpPr>
        <p:spPr>
          <a:xfrm>
            <a:off x="6331932" y="2343550"/>
            <a:ext cx="1484097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DATA WAREHOUSE</a:t>
            </a:r>
          </a:p>
        </p:txBody>
      </p:sp>
      <p:sp>
        <p:nvSpPr>
          <p:cNvPr id="55" name="Freccia in giù 54">
            <a:extLst>
              <a:ext uri="{FF2B5EF4-FFF2-40B4-BE49-F238E27FC236}">
                <a16:creationId xmlns:a16="http://schemas.microsoft.com/office/drawing/2014/main" xmlns="" id="{0CDE4D5B-7EAF-4ACF-17BE-6B32A9772B40}"/>
              </a:ext>
            </a:extLst>
          </p:cNvPr>
          <p:cNvSpPr/>
          <p:nvPr/>
        </p:nvSpPr>
        <p:spPr>
          <a:xfrm rot="10800000">
            <a:off x="7982107" y="3715954"/>
            <a:ext cx="424041" cy="1824541"/>
          </a:xfrm>
          <a:prstGeom prst="downArrow">
            <a:avLst>
              <a:gd name="adj1" fmla="val 41560"/>
              <a:gd name="adj2" fmla="val 40445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xmlns="" id="{8FF847B8-6CCE-18C2-A6D4-6086DFB6D9A4}"/>
              </a:ext>
            </a:extLst>
          </p:cNvPr>
          <p:cNvSpPr/>
          <p:nvPr/>
        </p:nvSpPr>
        <p:spPr>
          <a:xfrm>
            <a:off x="1586631" y="519538"/>
            <a:ext cx="9018740" cy="300906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xmlns="" id="{6F26D00B-B03B-BE25-C635-9999E590EE7F}"/>
              </a:ext>
            </a:extLst>
          </p:cNvPr>
          <p:cNvSpPr/>
          <p:nvPr/>
        </p:nvSpPr>
        <p:spPr>
          <a:xfrm>
            <a:off x="1586630" y="3587536"/>
            <a:ext cx="9018740" cy="322458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014DD347-B899-7060-38DE-47D6E6211C19}"/>
              </a:ext>
            </a:extLst>
          </p:cNvPr>
          <p:cNvSpPr txBox="1"/>
          <p:nvPr/>
        </p:nvSpPr>
        <p:spPr>
          <a:xfrm rot="16200000">
            <a:off x="8519396" y="5054724"/>
            <a:ext cx="3224586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1286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AREA APPLICATIVI SANITARI</a:t>
            </a: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xmlns="" id="{062BAA0C-0EB3-5C7A-9668-2E371F766234}"/>
              </a:ext>
            </a:extLst>
          </p:cNvPr>
          <p:cNvSpPr/>
          <p:nvPr/>
        </p:nvSpPr>
        <p:spPr>
          <a:xfrm>
            <a:off x="9755807" y="3587536"/>
            <a:ext cx="819906" cy="322458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xmlns="" id="{C48B0367-8E59-7CE6-6AD9-79CBC1C94E69}"/>
              </a:ext>
            </a:extLst>
          </p:cNvPr>
          <p:cNvSpPr txBox="1"/>
          <p:nvPr/>
        </p:nvSpPr>
        <p:spPr>
          <a:xfrm rot="16200000">
            <a:off x="8638344" y="1890152"/>
            <a:ext cx="2986689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1286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AREA PIATTAFORME DATI PER LA RICERCA</a:t>
            </a: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xmlns="" id="{19AFC57F-E496-C13C-B81B-C88BD8F974E0}"/>
              </a:ext>
            </a:extLst>
          </p:cNvPr>
          <p:cNvSpPr/>
          <p:nvPr/>
        </p:nvSpPr>
        <p:spPr>
          <a:xfrm>
            <a:off x="9755807" y="519537"/>
            <a:ext cx="819906" cy="300906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xmlns="" id="{2CFD72BA-BE1F-59E1-AFB4-DFC0B942F5D6}"/>
              </a:ext>
            </a:extLst>
          </p:cNvPr>
          <p:cNvSpPr/>
          <p:nvPr/>
        </p:nvSpPr>
        <p:spPr>
          <a:xfrm rot="14143678">
            <a:off x="7486940" y="1714072"/>
            <a:ext cx="424041" cy="280942"/>
          </a:xfrm>
          <a:prstGeom prst="downArrow">
            <a:avLst>
              <a:gd name="adj1" fmla="val 41560"/>
              <a:gd name="adj2" fmla="val 40445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xmlns="" id="{1E499E7C-F23E-3EF3-1E2D-96C410DBCD79}"/>
              </a:ext>
            </a:extLst>
          </p:cNvPr>
          <p:cNvSpPr/>
          <p:nvPr/>
        </p:nvSpPr>
        <p:spPr>
          <a:xfrm rot="6813711">
            <a:off x="7486940" y="983651"/>
            <a:ext cx="424041" cy="280942"/>
          </a:xfrm>
          <a:prstGeom prst="downArrow">
            <a:avLst>
              <a:gd name="adj1" fmla="val 41560"/>
              <a:gd name="adj2" fmla="val 40445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xmlns="" id="{101142B0-C256-C007-D796-70A5335E431B}"/>
              </a:ext>
            </a:extLst>
          </p:cNvPr>
          <p:cNvSpPr/>
          <p:nvPr/>
        </p:nvSpPr>
        <p:spPr>
          <a:xfrm rot="10800000">
            <a:off x="6381620" y="1649503"/>
            <a:ext cx="424041" cy="401706"/>
          </a:xfrm>
          <a:prstGeom prst="downArrow">
            <a:avLst>
              <a:gd name="adj1" fmla="val 41560"/>
              <a:gd name="adj2" fmla="val 40445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8A748357-36F5-93B0-52FB-54A1916FD98D}"/>
              </a:ext>
            </a:extLst>
          </p:cNvPr>
          <p:cNvSpPr txBox="1"/>
          <p:nvPr/>
        </p:nvSpPr>
        <p:spPr>
          <a:xfrm>
            <a:off x="5830468" y="548714"/>
            <a:ext cx="1633017" cy="2682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1143" b="1" dirty="0">
                <a:solidFill>
                  <a:prstClr val="black"/>
                </a:solidFill>
                <a:latin typeface="Calibri" panose="020F0502020204030204"/>
              </a:rPr>
              <a:t>HEALTH BIG DATA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xmlns="" id="{CA45DBEA-E7C1-47B9-2CEA-1CF63587069A}"/>
              </a:ext>
            </a:extLst>
          </p:cNvPr>
          <p:cNvSpPr/>
          <p:nvPr/>
        </p:nvSpPr>
        <p:spPr>
          <a:xfrm>
            <a:off x="5830213" y="541912"/>
            <a:ext cx="1638662" cy="10526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3" name="Elemento grafico 62" descr="Cerchi con linee con riempimento a tinta unita">
            <a:extLst>
              <a:ext uri="{FF2B5EF4-FFF2-40B4-BE49-F238E27FC236}">
                <a16:creationId xmlns:a16="http://schemas.microsoft.com/office/drawing/2014/main" xmlns="" id="{2B6520F8-022E-ECCF-C4CE-ADE750525473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6372806" y="839364"/>
            <a:ext cx="653143" cy="653143"/>
          </a:xfrm>
          <a:prstGeom prst="rect">
            <a:avLst/>
          </a:prstGeom>
        </p:spPr>
      </p:pic>
      <p:sp>
        <p:nvSpPr>
          <p:cNvPr id="65" name="CasellaDiTesto 64">
            <a:extLst>
              <a:ext uri="{FF2B5EF4-FFF2-40B4-BE49-F238E27FC236}">
                <a16:creationId xmlns:a16="http://schemas.microsoft.com/office/drawing/2014/main" xmlns="" id="{9A6ED969-3A54-E376-A18E-18D688B2CD72}"/>
              </a:ext>
            </a:extLst>
          </p:cNvPr>
          <p:cNvSpPr txBox="1"/>
          <p:nvPr/>
        </p:nvSpPr>
        <p:spPr>
          <a:xfrm>
            <a:off x="8240645" y="4400290"/>
            <a:ext cx="741585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Flusso dati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27C5A5E9-8DF6-2928-F3BE-508319D29E94}"/>
              </a:ext>
            </a:extLst>
          </p:cNvPr>
          <p:cNvSpPr txBox="1"/>
          <p:nvPr/>
        </p:nvSpPr>
        <p:spPr>
          <a:xfrm>
            <a:off x="2567951" y="5468580"/>
            <a:ext cx="741585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Flusso dati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xmlns="" id="{77CAF17B-7645-41C3-8EE6-FAB597048331}"/>
              </a:ext>
            </a:extLst>
          </p:cNvPr>
          <p:cNvSpPr txBox="1"/>
          <p:nvPr/>
        </p:nvSpPr>
        <p:spPr>
          <a:xfrm>
            <a:off x="5795566" y="1825206"/>
            <a:ext cx="741585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Flusso dati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xmlns="" id="{1E2AC1C8-EFE6-714B-3351-E2E1F14BF7E9}"/>
              </a:ext>
            </a:extLst>
          </p:cNvPr>
          <p:cNvSpPr txBox="1"/>
          <p:nvPr/>
        </p:nvSpPr>
        <p:spPr>
          <a:xfrm>
            <a:off x="7753593" y="2010076"/>
            <a:ext cx="741585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Flusso dati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xmlns="" id="{59A9C07E-599D-86BE-F65A-A1656E573962}"/>
              </a:ext>
            </a:extLst>
          </p:cNvPr>
          <p:cNvSpPr txBox="1"/>
          <p:nvPr/>
        </p:nvSpPr>
        <p:spPr>
          <a:xfrm>
            <a:off x="7674923" y="901303"/>
            <a:ext cx="741585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Flusso dati</a:t>
            </a:r>
          </a:p>
        </p:txBody>
      </p:sp>
      <p:pic>
        <p:nvPicPr>
          <p:cNvPr id="60" name="Elemento grafico 59" descr="Database con riempimento a tinta unita">
            <a:extLst>
              <a:ext uri="{FF2B5EF4-FFF2-40B4-BE49-F238E27FC236}">
                <a16:creationId xmlns:a16="http://schemas.microsoft.com/office/drawing/2014/main" xmlns="" id="{E29D523D-5B2B-506C-F0EF-ED7193E79F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86677" y="4736029"/>
            <a:ext cx="653143" cy="653143"/>
          </a:xfrm>
          <a:prstGeom prst="rect">
            <a:avLst/>
          </a:prstGeom>
        </p:spPr>
      </p:pic>
      <p:sp>
        <p:nvSpPr>
          <p:cNvPr id="70" name="CasellaDiTesto 69">
            <a:extLst>
              <a:ext uri="{FF2B5EF4-FFF2-40B4-BE49-F238E27FC236}">
                <a16:creationId xmlns:a16="http://schemas.microsoft.com/office/drawing/2014/main" xmlns="" id="{894242F0-B065-3D71-11BD-C073C50B6250}"/>
              </a:ext>
            </a:extLst>
          </p:cNvPr>
          <p:cNvSpPr txBox="1"/>
          <p:nvPr/>
        </p:nvSpPr>
        <p:spPr>
          <a:xfrm>
            <a:off x="1670248" y="4498230"/>
            <a:ext cx="784759" cy="33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CCA </a:t>
            </a:r>
            <a:r>
              <a:rPr lang="it-IT" sz="786" b="1" dirty="0" err="1">
                <a:solidFill>
                  <a:prstClr val="black"/>
                </a:solidFill>
                <a:latin typeface="Calibri" panose="020F0502020204030204"/>
              </a:rPr>
              <a:t>sper</a:t>
            </a:r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 Mario Negri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xmlns="" id="{E644D851-135C-BF88-727B-D66B3BEEC342}"/>
              </a:ext>
            </a:extLst>
          </p:cNvPr>
          <p:cNvSpPr txBox="1"/>
          <p:nvPr/>
        </p:nvSpPr>
        <p:spPr>
          <a:xfrm>
            <a:off x="7938855" y="1058538"/>
            <a:ext cx="1633017" cy="2682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1143" b="1" dirty="0">
                <a:solidFill>
                  <a:prstClr val="black"/>
                </a:solidFill>
                <a:latin typeface="Calibri" panose="020F0502020204030204"/>
              </a:rPr>
              <a:t>AHDB</a:t>
            </a:r>
          </a:p>
        </p:txBody>
      </p:sp>
      <p:sp>
        <p:nvSpPr>
          <p:cNvPr id="73" name="Rettangolo 72">
            <a:extLst>
              <a:ext uri="{FF2B5EF4-FFF2-40B4-BE49-F238E27FC236}">
                <a16:creationId xmlns:a16="http://schemas.microsoft.com/office/drawing/2014/main" xmlns="" id="{0AD0C949-A019-3BDB-17CF-E0521D71003D}"/>
              </a:ext>
            </a:extLst>
          </p:cNvPr>
          <p:cNvSpPr/>
          <p:nvPr/>
        </p:nvSpPr>
        <p:spPr>
          <a:xfrm>
            <a:off x="7938600" y="1051737"/>
            <a:ext cx="1638662" cy="974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4" name="Elemento grafico 73" descr="Cerchi con linee con riempimento a tinta unita">
            <a:extLst>
              <a:ext uri="{FF2B5EF4-FFF2-40B4-BE49-F238E27FC236}">
                <a16:creationId xmlns:a16="http://schemas.microsoft.com/office/drawing/2014/main" xmlns="" id="{EDDEB3A8-7FB7-B732-4E44-D892527B184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8481193" y="1349188"/>
            <a:ext cx="653143" cy="653143"/>
          </a:xfrm>
          <a:prstGeom prst="rect">
            <a:avLst/>
          </a:prstGeom>
        </p:spPr>
      </p:pic>
      <p:pic>
        <p:nvPicPr>
          <p:cNvPr id="75" name="Elemento grafico 74" descr="Database con riempimento a tinta unita">
            <a:extLst>
              <a:ext uri="{FF2B5EF4-FFF2-40B4-BE49-F238E27FC236}">
                <a16:creationId xmlns:a16="http://schemas.microsoft.com/office/drawing/2014/main" xmlns="" id="{FD45B333-C771-25AA-1323-92BD95F16A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761468" y="4688930"/>
            <a:ext cx="653143" cy="653143"/>
          </a:xfrm>
          <a:prstGeom prst="rect">
            <a:avLst/>
          </a:prstGeom>
        </p:spPr>
      </p:pic>
      <p:sp>
        <p:nvSpPr>
          <p:cNvPr id="76" name="Rettangolo 75">
            <a:extLst>
              <a:ext uri="{FF2B5EF4-FFF2-40B4-BE49-F238E27FC236}">
                <a16:creationId xmlns:a16="http://schemas.microsoft.com/office/drawing/2014/main" xmlns="" id="{1FD660B9-5ACE-E915-3E3D-5FDEE5FC0294}"/>
              </a:ext>
            </a:extLst>
          </p:cNvPr>
          <p:cNvSpPr/>
          <p:nvPr/>
        </p:nvSpPr>
        <p:spPr>
          <a:xfrm>
            <a:off x="4464064" y="4274068"/>
            <a:ext cx="1213810" cy="10487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xmlns="" id="{1DB89FC1-F5B7-6E86-E886-6BC91717ABEB}"/>
              </a:ext>
            </a:extLst>
          </p:cNvPr>
          <p:cNvSpPr txBox="1"/>
          <p:nvPr/>
        </p:nvSpPr>
        <p:spPr>
          <a:xfrm>
            <a:off x="4678602" y="4396378"/>
            <a:ext cx="833513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App</a:t>
            </a:r>
          </a:p>
        </p:txBody>
      </p:sp>
      <p:sp>
        <p:nvSpPr>
          <p:cNvPr id="64" name="Titolo 1">
            <a:extLst>
              <a:ext uri="{FF2B5EF4-FFF2-40B4-BE49-F238E27FC236}">
                <a16:creationId xmlns:a16="http://schemas.microsoft.com/office/drawing/2014/main" xmlns="" id="{FC2933BE-D31B-A3EE-221E-E8832DA47918}"/>
              </a:ext>
            </a:extLst>
          </p:cNvPr>
          <p:cNvSpPr txBox="1">
            <a:spLocks/>
          </p:cNvSpPr>
          <p:nvPr/>
        </p:nvSpPr>
        <p:spPr>
          <a:xfrm>
            <a:off x="908558" y="57243"/>
            <a:ext cx="1051560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b="1" dirty="0">
                <a:solidFill>
                  <a:srgbClr val="000000"/>
                </a:solidFill>
                <a:latin typeface="Outfit"/>
                <a:ea typeface="+mn-ea"/>
                <a:cs typeface="+mn-cs"/>
              </a:rPr>
              <a:t>ECOSISTEMA DATI PER LA RICERCA</a:t>
            </a:r>
          </a:p>
        </p:txBody>
      </p:sp>
      <p:pic>
        <p:nvPicPr>
          <p:cNvPr id="79" name="Elemento grafico 78" descr="Database con riempimento a tinta unita">
            <a:extLst>
              <a:ext uri="{FF2B5EF4-FFF2-40B4-BE49-F238E27FC236}">
                <a16:creationId xmlns:a16="http://schemas.microsoft.com/office/drawing/2014/main" xmlns="" id="{F966B68E-C58C-BD13-6095-EF6C225940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875617" y="4530795"/>
            <a:ext cx="653143" cy="653143"/>
          </a:xfrm>
          <a:prstGeom prst="rect">
            <a:avLst/>
          </a:prstGeom>
        </p:spPr>
      </p:pic>
      <p:sp>
        <p:nvSpPr>
          <p:cNvPr id="80" name="CasellaDiTesto 79">
            <a:extLst>
              <a:ext uri="{FF2B5EF4-FFF2-40B4-BE49-F238E27FC236}">
                <a16:creationId xmlns:a16="http://schemas.microsoft.com/office/drawing/2014/main" xmlns="" id="{B2A934D9-C652-DFE9-FFA9-29D0797343E3}"/>
              </a:ext>
            </a:extLst>
          </p:cNvPr>
          <p:cNvSpPr txBox="1"/>
          <p:nvPr/>
        </p:nvSpPr>
        <p:spPr>
          <a:xfrm>
            <a:off x="8792751" y="4238243"/>
            <a:ext cx="833513" cy="21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 err="1">
                <a:solidFill>
                  <a:prstClr val="black"/>
                </a:solidFill>
                <a:latin typeface="Calibri" panose="020F0502020204030204"/>
              </a:rPr>
              <a:t>REDCap</a:t>
            </a:r>
            <a:endParaRPr lang="it-IT" sz="78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" name="Freccia in giù 80">
            <a:extLst>
              <a:ext uri="{FF2B5EF4-FFF2-40B4-BE49-F238E27FC236}">
                <a16:creationId xmlns:a16="http://schemas.microsoft.com/office/drawing/2014/main" xmlns="" id="{C3A5AAC7-1563-562C-3962-70791012C098}"/>
              </a:ext>
            </a:extLst>
          </p:cNvPr>
          <p:cNvSpPr/>
          <p:nvPr/>
        </p:nvSpPr>
        <p:spPr>
          <a:xfrm rot="10800000">
            <a:off x="4196140" y="1665180"/>
            <a:ext cx="424041" cy="401706"/>
          </a:xfrm>
          <a:prstGeom prst="downArrow">
            <a:avLst>
              <a:gd name="adj1" fmla="val 41560"/>
              <a:gd name="adj2" fmla="val 40445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326578"/>
            <a:endParaRPr lang="it-IT" sz="1286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xmlns="" id="{5102A42D-30DE-BAD5-07A4-CBC65B4670D9}"/>
              </a:ext>
            </a:extLst>
          </p:cNvPr>
          <p:cNvSpPr txBox="1"/>
          <p:nvPr/>
        </p:nvSpPr>
        <p:spPr>
          <a:xfrm>
            <a:off x="3644988" y="564391"/>
            <a:ext cx="1633017" cy="2682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1143" b="1" dirty="0">
                <a:solidFill>
                  <a:prstClr val="black"/>
                </a:solidFill>
                <a:latin typeface="Calibri" panose="020F0502020204030204"/>
              </a:rPr>
              <a:t>EHDEN</a:t>
            </a: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xmlns="" id="{0E71C1C4-641A-CAC6-F62E-4752617C6F9F}"/>
              </a:ext>
            </a:extLst>
          </p:cNvPr>
          <p:cNvSpPr/>
          <p:nvPr/>
        </p:nvSpPr>
        <p:spPr>
          <a:xfrm>
            <a:off x="3644733" y="557589"/>
            <a:ext cx="1638662" cy="10526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578"/>
            <a:endParaRPr lang="it-IT" sz="1286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84" name="Elemento grafico 83" descr="Cerchi con linee con riempimento a tinta unita">
            <a:extLst>
              <a:ext uri="{FF2B5EF4-FFF2-40B4-BE49-F238E27FC236}">
                <a16:creationId xmlns:a16="http://schemas.microsoft.com/office/drawing/2014/main" xmlns="" id="{8C6C60A2-D5D0-85C5-38EA-B794A05E9A6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4187326" y="855041"/>
            <a:ext cx="653143" cy="653143"/>
          </a:xfrm>
          <a:prstGeom prst="rect">
            <a:avLst/>
          </a:prstGeom>
        </p:spPr>
      </p:pic>
      <p:sp>
        <p:nvSpPr>
          <p:cNvPr id="85" name="CasellaDiTesto 84">
            <a:extLst>
              <a:ext uri="{FF2B5EF4-FFF2-40B4-BE49-F238E27FC236}">
                <a16:creationId xmlns:a16="http://schemas.microsoft.com/office/drawing/2014/main" xmlns="" id="{17300B18-31E0-6511-C299-55EEDB210BD9}"/>
              </a:ext>
            </a:extLst>
          </p:cNvPr>
          <p:cNvSpPr txBox="1"/>
          <p:nvPr/>
        </p:nvSpPr>
        <p:spPr>
          <a:xfrm>
            <a:off x="3610086" y="1795163"/>
            <a:ext cx="741585" cy="33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26578"/>
            <a:r>
              <a:rPr lang="it-IT" sz="786" b="1" dirty="0">
                <a:solidFill>
                  <a:prstClr val="black"/>
                </a:solidFill>
                <a:latin typeface="Calibri" panose="020F0502020204030204"/>
              </a:rPr>
              <a:t>Flusso dati OMOP</a:t>
            </a:r>
          </a:p>
        </p:txBody>
      </p:sp>
    </p:spTree>
    <p:extLst>
      <p:ext uri="{BB962C8B-B14F-4D97-AF65-F5344CB8AC3E}">
        <p14:creationId xmlns:p14="http://schemas.microsoft.com/office/powerpoint/2010/main" val="105936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945401-60E2-3EAF-B5AC-7F678CC82F93}"/>
              </a:ext>
            </a:extLst>
          </p:cNvPr>
          <p:cNvSpPr txBox="1">
            <a:spLocks/>
          </p:cNvSpPr>
          <p:nvPr/>
        </p:nvSpPr>
        <p:spPr>
          <a:xfrm>
            <a:off x="1032601" y="1021328"/>
            <a:ext cx="9832157" cy="6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PIATTAFORMA E LINGUAGGI DI DATA SCIENCE ad oggi in uso</a:t>
            </a:r>
          </a:p>
        </p:txBody>
      </p:sp>
      <p:pic>
        <p:nvPicPr>
          <p:cNvPr id="3" name="Elemento grafico 2" descr="Grafico a barre con riempimento a tinta unita">
            <a:extLst>
              <a:ext uri="{FF2B5EF4-FFF2-40B4-BE49-F238E27FC236}">
                <a16:creationId xmlns:a16="http://schemas.microsoft.com/office/drawing/2014/main" xmlns="" id="{36DF74A2-3684-5620-8825-54638842D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18519" y="3249850"/>
            <a:ext cx="914400" cy="914400"/>
          </a:xfrm>
          <a:prstGeom prst="rect">
            <a:avLst/>
          </a:prstGeom>
        </p:spPr>
      </p:pic>
      <p:pic>
        <p:nvPicPr>
          <p:cNvPr id="4" name="Elemento grafico 3" descr="Presentazione con grafico a torta con riempimento a tinta unita">
            <a:extLst>
              <a:ext uri="{FF2B5EF4-FFF2-40B4-BE49-F238E27FC236}">
                <a16:creationId xmlns:a16="http://schemas.microsoft.com/office/drawing/2014/main" xmlns="" id="{2B2402BC-D115-EF93-3AD3-44FA854012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445477" y="3237756"/>
            <a:ext cx="914400" cy="914400"/>
          </a:xfrm>
          <a:prstGeom prst="rect">
            <a:avLst/>
          </a:prstGeom>
        </p:spPr>
      </p:pic>
      <p:pic>
        <p:nvPicPr>
          <p:cNvPr id="5" name="Elemento grafico 4" descr="Intelligenza artificiale con riempimento a tinta unita">
            <a:extLst>
              <a:ext uri="{FF2B5EF4-FFF2-40B4-BE49-F238E27FC236}">
                <a16:creationId xmlns:a16="http://schemas.microsoft.com/office/drawing/2014/main" xmlns="" id="{4BB422C2-DBD8-D767-A52F-FA7B1B86D4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351261" y="3238296"/>
            <a:ext cx="914400" cy="914400"/>
          </a:xfrm>
          <a:prstGeom prst="rect">
            <a:avLst/>
          </a:prstGeom>
        </p:spPr>
      </p:pic>
      <p:pic>
        <p:nvPicPr>
          <p:cNvPr id="6" name="Immagine 5" descr="Immagine che contiene tavolo&#10;&#10;Descrizione generata automaticamente">
            <a:extLst>
              <a:ext uri="{FF2B5EF4-FFF2-40B4-BE49-F238E27FC236}">
                <a16:creationId xmlns:a16="http://schemas.microsoft.com/office/drawing/2014/main" xmlns="" id="{3BB6FBA5-659E-1E99-15BB-590FF43E7EE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6912" y="3331621"/>
            <a:ext cx="1377069" cy="72667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CFA7D9C3-C75F-11E6-5C59-9EA47A5005BE}"/>
              </a:ext>
            </a:extLst>
          </p:cNvPr>
          <p:cNvPicPr>
            <a:picLocks noChangeAspect="1"/>
          </p:cNvPicPr>
          <p:nvPr/>
        </p:nvPicPr>
        <p:blipFill>
          <a:blip r:embed="rId9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2161" y="3238296"/>
            <a:ext cx="1697695" cy="914400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4EB253FB-AD59-7B06-BA07-358828361974}"/>
              </a:ext>
            </a:extLst>
          </p:cNvPr>
          <p:cNvSpPr/>
          <p:nvPr/>
        </p:nvSpPr>
        <p:spPr>
          <a:xfrm>
            <a:off x="3599718" y="3158965"/>
            <a:ext cx="1429347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7AE086BD-DDCF-ACE2-3126-15982777ED33}"/>
              </a:ext>
            </a:extLst>
          </p:cNvPr>
          <p:cNvSpPr txBox="1"/>
          <p:nvPr/>
        </p:nvSpPr>
        <p:spPr>
          <a:xfrm>
            <a:off x="3599717" y="4307715"/>
            <a:ext cx="142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Dynamic </a:t>
            </a:r>
            <a:r>
              <a:rPr lang="it-IT" sz="1100" b="1" dirty="0" err="1"/>
              <a:t>dashboars</a:t>
            </a:r>
            <a:endParaRPr lang="it-IT" sz="1100" b="1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CB61ADB0-4359-62C4-9B19-6BAF17D67743}"/>
              </a:ext>
            </a:extLst>
          </p:cNvPr>
          <p:cNvSpPr/>
          <p:nvPr/>
        </p:nvSpPr>
        <p:spPr>
          <a:xfrm>
            <a:off x="6585046" y="3158682"/>
            <a:ext cx="1843385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F99D1BC2-624A-F071-7BFD-2ECE466FC30D}"/>
              </a:ext>
            </a:extLst>
          </p:cNvPr>
          <p:cNvSpPr txBox="1"/>
          <p:nvPr/>
        </p:nvSpPr>
        <p:spPr>
          <a:xfrm>
            <a:off x="6585045" y="4158446"/>
            <a:ext cx="18433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err="1"/>
              <a:t>Hybrid</a:t>
            </a:r>
            <a:r>
              <a:rPr lang="it-IT" sz="1100" b="1" dirty="0"/>
              <a:t> </a:t>
            </a:r>
            <a:r>
              <a:rPr lang="it-IT" sz="1100" b="1" dirty="0" err="1"/>
              <a:t>simulation</a:t>
            </a:r>
            <a:r>
              <a:rPr lang="it-IT" sz="1100" b="1" dirty="0"/>
              <a:t> tools (Discrete event-Agent </a:t>
            </a:r>
            <a:r>
              <a:rPr lang="it-IT" sz="1100" b="1" dirty="0" err="1"/>
              <a:t>Based</a:t>
            </a:r>
            <a:r>
              <a:rPr lang="it-IT" sz="1100" b="1" dirty="0"/>
              <a:t>- System Dynamics)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6543C085-482B-A4CC-825A-BA86A9002ADC}"/>
              </a:ext>
            </a:extLst>
          </p:cNvPr>
          <p:cNvSpPr/>
          <p:nvPr/>
        </p:nvSpPr>
        <p:spPr>
          <a:xfrm>
            <a:off x="8494632" y="3158425"/>
            <a:ext cx="1609493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E6DAF27E-93B1-FB04-2E27-3BDD94BB79CC}"/>
              </a:ext>
            </a:extLst>
          </p:cNvPr>
          <p:cNvSpPr txBox="1"/>
          <p:nvPr/>
        </p:nvSpPr>
        <p:spPr>
          <a:xfrm>
            <a:off x="8476809" y="4163638"/>
            <a:ext cx="16094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err="1"/>
              <a:t>Combinatorial</a:t>
            </a:r>
            <a:r>
              <a:rPr lang="it-IT" sz="1100" b="1" dirty="0"/>
              <a:t> </a:t>
            </a:r>
            <a:r>
              <a:rPr lang="it-IT" sz="1100" b="1" dirty="0" err="1"/>
              <a:t>optimization</a:t>
            </a:r>
            <a:r>
              <a:rPr lang="it-IT" sz="1100" b="1" dirty="0"/>
              <a:t> (MIP solver &amp; </a:t>
            </a:r>
            <a:r>
              <a:rPr lang="it-IT" sz="1100" b="1" dirty="0" err="1"/>
              <a:t>heuristic</a:t>
            </a:r>
            <a:r>
              <a:rPr lang="it-IT" sz="1100" b="1" dirty="0"/>
              <a:t> </a:t>
            </a:r>
            <a:r>
              <a:rPr lang="it-IT" sz="1100" b="1" dirty="0" err="1"/>
              <a:t>algorithms</a:t>
            </a:r>
            <a:r>
              <a:rPr lang="it-IT" sz="1100" b="1" dirty="0"/>
              <a:t>)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CF4F1AF9-23E9-4396-6C4B-99FEBEA78462}"/>
              </a:ext>
            </a:extLst>
          </p:cNvPr>
          <p:cNvSpPr/>
          <p:nvPr/>
        </p:nvSpPr>
        <p:spPr>
          <a:xfrm>
            <a:off x="5089497" y="3158425"/>
            <a:ext cx="1429347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3B612EA9-EB78-24C2-AC3E-C9D9439D604C}"/>
              </a:ext>
            </a:extLst>
          </p:cNvPr>
          <p:cNvSpPr txBox="1"/>
          <p:nvPr/>
        </p:nvSpPr>
        <p:spPr>
          <a:xfrm>
            <a:off x="5089496" y="4307175"/>
            <a:ext cx="142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AI &amp; ML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198C3570-7D8F-2CEE-2A8B-889590A6BC1F}"/>
              </a:ext>
            </a:extLst>
          </p:cNvPr>
          <p:cNvSpPr/>
          <p:nvPr/>
        </p:nvSpPr>
        <p:spPr>
          <a:xfrm>
            <a:off x="2098281" y="3158425"/>
            <a:ext cx="1429347" cy="172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32039374-2C99-A658-64F2-D2D3AC7F2A22}"/>
              </a:ext>
            </a:extLst>
          </p:cNvPr>
          <p:cNvSpPr txBox="1"/>
          <p:nvPr/>
        </p:nvSpPr>
        <p:spPr>
          <a:xfrm>
            <a:off x="2135988" y="4307175"/>
            <a:ext cx="142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err="1"/>
              <a:t>Static</a:t>
            </a:r>
            <a:r>
              <a:rPr lang="it-IT" sz="1100" b="1" dirty="0"/>
              <a:t> reports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xmlns="" id="{60CC25E3-A036-9B40-C4AE-27B2D194786B}"/>
              </a:ext>
            </a:extLst>
          </p:cNvPr>
          <p:cNvSpPr/>
          <p:nvPr/>
        </p:nvSpPr>
        <p:spPr>
          <a:xfrm>
            <a:off x="2098281" y="2902443"/>
            <a:ext cx="8005844" cy="19866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xmlns="" id="{8ACE5305-A2A9-1AF7-DC57-31EA31ADF9DA}"/>
              </a:ext>
            </a:extLst>
          </p:cNvPr>
          <p:cNvSpPr txBox="1"/>
          <p:nvPr/>
        </p:nvSpPr>
        <p:spPr>
          <a:xfrm>
            <a:off x="2093078" y="2882967"/>
            <a:ext cx="8005843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/>
              <a:t>ANALYTICS PLATFORM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xmlns="" id="{8DDE8433-22EB-BE95-744F-2668FA876D05}"/>
              </a:ext>
            </a:extLst>
          </p:cNvPr>
          <p:cNvSpPr/>
          <p:nvPr/>
        </p:nvSpPr>
        <p:spPr>
          <a:xfrm>
            <a:off x="5089374" y="3158425"/>
            <a:ext cx="5009547" cy="31307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xmlns="" id="{42C4CC0B-27DE-19E7-0DB8-40E670750C3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1214" y="5546486"/>
            <a:ext cx="958754" cy="599221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xmlns="" id="{DFC25383-CDA4-2999-7174-43C62A63341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5200" y="5681776"/>
            <a:ext cx="1266961" cy="427942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xmlns="" id="{B2C81A5A-CA08-5899-799B-1B045D63F1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9023" y="5039750"/>
            <a:ext cx="835427" cy="967676"/>
          </a:xfrm>
          <a:prstGeom prst="rect">
            <a:avLst/>
          </a:prstGeom>
        </p:spPr>
      </p:pic>
      <p:sp>
        <p:nvSpPr>
          <p:cNvPr id="42" name="Rettangolo 41">
            <a:extLst>
              <a:ext uri="{FF2B5EF4-FFF2-40B4-BE49-F238E27FC236}">
                <a16:creationId xmlns:a16="http://schemas.microsoft.com/office/drawing/2014/main" xmlns="" id="{4ED77DD6-F793-92F2-E97C-944D7F2C2CF0}"/>
              </a:ext>
            </a:extLst>
          </p:cNvPr>
          <p:cNvSpPr/>
          <p:nvPr/>
        </p:nvSpPr>
        <p:spPr>
          <a:xfrm>
            <a:off x="2093078" y="3156016"/>
            <a:ext cx="2960518" cy="3130716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2D9AF139-1AB4-955F-D32A-276F6B18E26A}"/>
              </a:ext>
            </a:extLst>
          </p:cNvPr>
          <p:cNvSpPr txBox="1"/>
          <p:nvPr/>
        </p:nvSpPr>
        <p:spPr>
          <a:xfrm>
            <a:off x="2355884" y="5301637"/>
            <a:ext cx="2452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err="1"/>
              <a:t>Streamlit</a:t>
            </a:r>
            <a:endParaRPr lang="it-IT" sz="1400" b="1" dirty="0"/>
          </a:p>
        </p:txBody>
      </p:sp>
      <p:pic>
        <p:nvPicPr>
          <p:cNvPr id="44" name="Immagine 43" descr="Immagine che contiene logo, Carattere, Elementi grafici, grafica&#10;&#10;Descrizione generata automaticamente">
            <a:extLst>
              <a:ext uri="{FF2B5EF4-FFF2-40B4-BE49-F238E27FC236}">
                <a16:creationId xmlns:a16="http://schemas.microsoft.com/office/drawing/2014/main" xmlns="" id="{269F1ED5-78D7-0245-0A98-4BFC9B387E2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982" y="4961415"/>
            <a:ext cx="2186439" cy="127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801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e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4191</TotalTime>
  <Words>220</Words>
  <Application>Microsoft Office PowerPoint</Application>
  <PresentationFormat>Personalizzato</PresentationFormat>
  <Paragraphs>69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Integrale</vt:lpstr>
      <vt:lpstr>Programma sistemi informativi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Simulazione rientro dal 1/5/2022</dc:title>
  <dc:creator>Caterina Bianciardi</dc:creator>
  <cp:lastModifiedBy>Gardosi Angela</cp:lastModifiedBy>
  <cp:revision>44</cp:revision>
  <dcterms:created xsi:type="dcterms:W3CDTF">2022-03-29T12:52:17Z</dcterms:created>
  <dcterms:modified xsi:type="dcterms:W3CDTF">2024-07-23T13:42:44Z</dcterms:modified>
</cp:coreProperties>
</file>